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72" r:id="rId2"/>
    <p:sldId id="256" r:id="rId3"/>
    <p:sldId id="259" r:id="rId4"/>
    <p:sldId id="270" r:id="rId5"/>
    <p:sldId id="260" r:id="rId6"/>
    <p:sldId id="263" r:id="rId7"/>
    <p:sldId id="273" r:id="rId8"/>
    <p:sldId id="271"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620" y="-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10" y="642918"/>
            <a:ext cx="7215206" cy="1200329"/>
          </a:xfrm>
          <a:prstGeom prst="rect">
            <a:avLst/>
          </a:prstGeom>
        </p:spPr>
        <p:txBody>
          <a:bodyPr wrap="square">
            <a:spAutoFit/>
          </a:bodyPr>
          <a:lstStyle/>
          <a:p>
            <a:r>
              <a:rPr lang="ru-RU" sz="3600" b="1" u="sng" dirty="0" smtClean="0">
                <a:solidFill>
                  <a:srgbClr val="002060"/>
                </a:solidFill>
                <a:latin typeface="Times New Roman" pitchFamily="18" charset="0"/>
                <a:cs typeface="Times New Roman" pitchFamily="18" charset="0"/>
              </a:rPr>
              <a:t>Тема урока</a:t>
            </a:r>
            <a:r>
              <a:rPr lang="ru-RU" sz="3600" b="1" dirty="0" smtClean="0">
                <a:solidFill>
                  <a:srgbClr val="002060"/>
                </a:solidFill>
                <a:latin typeface="Times New Roman" pitchFamily="18" charset="0"/>
                <a:cs typeface="Times New Roman" pitchFamily="18" charset="0"/>
              </a:rPr>
              <a:t>: Ознакомление  с профессией </a:t>
            </a:r>
            <a:r>
              <a:rPr lang="ru-RU" sz="3600" b="1" dirty="0" smtClean="0">
                <a:solidFill>
                  <a:srgbClr val="002060"/>
                </a:solidFill>
                <a:latin typeface="Times New Roman" pitchFamily="18" charset="0"/>
                <a:cs typeface="Times New Roman" pitchFamily="18" charset="0"/>
              </a:rPr>
              <a:t>«Слесарь»</a:t>
            </a:r>
            <a:endParaRPr lang="ru-RU" sz="3600" b="1" dirty="0">
              <a:solidFill>
                <a:srgbClr val="002060"/>
              </a:solidFill>
              <a:latin typeface="Times New Roman" pitchFamily="18" charset="0"/>
              <a:cs typeface="Times New Roman" pitchFamily="18" charset="0"/>
            </a:endParaRPr>
          </a:p>
        </p:txBody>
      </p:sp>
      <p:sp>
        <p:nvSpPr>
          <p:cNvPr id="5" name="Прямоугольник 4"/>
          <p:cNvSpPr/>
          <p:nvPr/>
        </p:nvSpPr>
        <p:spPr>
          <a:xfrm>
            <a:off x="642910" y="2143116"/>
            <a:ext cx="7715304" cy="4801314"/>
          </a:xfrm>
          <a:prstGeom prst="rect">
            <a:avLst/>
          </a:prstGeom>
        </p:spPr>
        <p:txBody>
          <a:bodyPr wrap="square">
            <a:spAutoFit/>
          </a:bodyPr>
          <a:lstStyle/>
          <a:p>
            <a:r>
              <a:rPr lang="ru-RU" sz="3600" b="1" u="sng" dirty="0" smtClean="0">
                <a:solidFill>
                  <a:srgbClr val="002060"/>
                </a:solidFill>
                <a:latin typeface="Times New Roman" panose="02020603050405020304" pitchFamily="18" charset="0"/>
                <a:cs typeface="Times New Roman" panose="02020603050405020304" pitchFamily="18" charset="0"/>
              </a:rPr>
              <a:t>Цель урока</a:t>
            </a:r>
            <a:r>
              <a:rPr lang="ru-RU" sz="3600" b="1" dirty="0" smtClean="0">
                <a:solidFill>
                  <a:srgbClr val="002060"/>
                </a:solidFill>
                <a:latin typeface="Times New Roman" panose="02020603050405020304" pitchFamily="18" charset="0"/>
                <a:cs typeface="Times New Roman" panose="02020603050405020304" pitchFamily="18" charset="0"/>
              </a:rPr>
              <a:t>: </a:t>
            </a:r>
            <a:endParaRPr lang="ru-RU" sz="3600" b="1" dirty="0" smtClean="0">
              <a:solidFill>
                <a:srgbClr val="002060"/>
              </a:solidFill>
              <a:latin typeface="Times New Roman" panose="02020603050405020304" pitchFamily="18" charset="0"/>
              <a:cs typeface="Times New Roman" panose="02020603050405020304" pitchFamily="18" charset="0"/>
            </a:endParaRPr>
          </a:p>
          <a:p>
            <a:pPr>
              <a:buFontTx/>
              <a:buChar char="-"/>
            </a:pPr>
            <a:r>
              <a:rPr lang="ru-RU" sz="3600" b="1" dirty="0" smtClean="0">
                <a:solidFill>
                  <a:srgbClr val="002060"/>
                </a:solidFill>
                <a:latin typeface="Times New Roman" panose="02020603050405020304" pitchFamily="18" charset="0"/>
                <a:cs typeface="Times New Roman" panose="02020603050405020304" pitchFamily="18" charset="0"/>
              </a:rPr>
              <a:t>поддержка </a:t>
            </a:r>
            <a:r>
              <a:rPr lang="ru-RU" sz="3600" b="1" dirty="0" smtClean="0">
                <a:solidFill>
                  <a:srgbClr val="002060"/>
                </a:solidFill>
                <a:latin typeface="Times New Roman" panose="02020603050405020304" pitchFamily="18" charset="0"/>
                <a:cs typeface="Times New Roman" panose="02020603050405020304" pitchFamily="18" charset="0"/>
              </a:rPr>
              <a:t>обучающихся в процессе осознанного выбора сферы будущей </a:t>
            </a:r>
            <a:r>
              <a:rPr lang="ru-RU" sz="3600" b="1" dirty="0" smtClean="0">
                <a:solidFill>
                  <a:srgbClr val="002060"/>
                </a:solidFill>
                <a:latin typeface="Times New Roman" panose="02020603050405020304" pitchFamily="18" charset="0"/>
                <a:cs typeface="Times New Roman" panose="02020603050405020304" pitchFamily="18" charset="0"/>
              </a:rPr>
              <a:t>профессиональной деятельности</a:t>
            </a:r>
            <a:r>
              <a:rPr lang="ru-RU" sz="3600" b="1" dirty="0" smtClean="0">
                <a:solidFill>
                  <a:srgbClr val="002060"/>
                </a:solidFill>
                <a:latin typeface="Times New Roman" panose="02020603050405020304" pitchFamily="18" charset="0"/>
                <a:cs typeface="Times New Roman" panose="02020603050405020304" pitchFamily="18" charset="0"/>
              </a:rPr>
              <a:t>;</a:t>
            </a:r>
            <a:br>
              <a:rPr lang="ru-RU" sz="3600" b="1" dirty="0" smtClean="0">
                <a:solidFill>
                  <a:srgbClr val="002060"/>
                </a:solidFill>
                <a:latin typeface="Times New Roman" panose="02020603050405020304" pitchFamily="18" charset="0"/>
                <a:cs typeface="Times New Roman" panose="02020603050405020304" pitchFamily="18" charset="0"/>
              </a:rPr>
            </a:br>
            <a:r>
              <a:rPr lang="ru-RU" sz="3600" b="1" dirty="0" smtClean="0">
                <a:solidFill>
                  <a:srgbClr val="002060"/>
                </a:solidFill>
                <a:latin typeface="Times New Roman" panose="02020603050405020304" pitchFamily="18" charset="0"/>
                <a:cs typeface="Times New Roman" panose="02020603050405020304" pitchFamily="18" charset="0"/>
              </a:rPr>
              <a:t> </a:t>
            </a:r>
            <a:r>
              <a:rPr lang="ru-RU" sz="3600" b="1" dirty="0" smtClean="0">
                <a:solidFill>
                  <a:srgbClr val="002060"/>
                </a:solidFill>
                <a:latin typeface="Times New Roman" panose="02020603050405020304" pitchFamily="18" charset="0"/>
                <a:cs typeface="Times New Roman" panose="02020603050405020304" pitchFamily="18" charset="0"/>
              </a:rPr>
              <a:t>-ознакомить обучающихся 8 классов с </a:t>
            </a:r>
            <a:r>
              <a:rPr lang="ru-RU" sz="3600" b="1" dirty="0" smtClean="0">
                <a:solidFill>
                  <a:srgbClr val="002060"/>
                </a:solidFill>
                <a:latin typeface="Times New Roman" panose="02020603050405020304" pitchFamily="18" charset="0"/>
                <a:cs typeface="Times New Roman" panose="02020603050405020304" pitchFamily="18" charset="0"/>
              </a:rPr>
              <a:t>профессией.</a:t>
            </a:r>
            <a:r>
              <a:rPr lang="ru-RU"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t>
            </a:r>
            <a:endParaRPr lang="ru-RU" dirty="0"/>
          </a:p>
        </p:txBody>
      </p:sp>
      <p:grpSp>
        <p:nvGrpSpPr>
          <p:cNvPr id="6" name="Группа 5"/>
          <p:cNvGrpSpPr/>
          <p:nvPr/>
        </p:nvGrpSpPr>
        <p:grpSpPr>
          <a:xfrm>
            <a:off x="0" y="5994400"/>
            <a:ext cx="9144000" cy="863600"/>
            <a:chOff x="0" y="5791038"/>
            <a:chExt cx="12192000" cy="1066962"/>
          </a:xfrm>
        </p:grpSpPr>
        <p:pic>
          <p:nvPicPr>
            <p:cNvPr id="7" name="Рисунок 6"/>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28794" y="428604"/>
            <a:ext cx="5786477" cy="646331"/>
          </a:xfrm>
          <a:prstGeom prst="rect">
            <a:avLst/>
          </a:prstGeom>
          <a:noFill/>
        </p:spPr>
        <p:txBody>
          <a:bodyPr wrap="square" rtlCol="0">
            <a:spAutoFit/>
          </a:bodyPr>
          <a:lstStyle/>
          <a:p>
            <a:pPr algn="ctr"/>
            <a:r>
              <a:rPr lang="ru-RU" sz="3600" b="1" dirty="0" smtClean="0">
                <a:solidFill>
                  <a:srgbClr val="002060"/>
                </a:solidFill>
                <a:latin typeface="Times New Roman" pitchFamily="18" charset="0"/>
                <a:cs typeface="Times New Roman" pitchFamily="18" charset="0"/>
              </a:rPr>
              <a:t>Профессия Слесарь </a:t>
            </a:r>
            <a:endParaRPr lang="ru-RU" sz="3600" b="1" dirty="0">
              <a:solidFill>
                <a:srgbClr val="002060"/>
              </a:solidFill>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a:srcRect t="13889"/>
          <a:stretch>
            <a:fillRect/>
          </a:stretch>
        </p:blipFill>
        <p:spPr bwMode="auto">
          <a:xfrm>
            <a:off x="1214414" y="1071546"/>
            <a:ext cx="7067550" cy="2214578"/>
          </a:xfrm>
          <a:prstGeom prst="rect">
            <a:avLst/>
          </a:prstGeom>
          <a:noFill/>
          <a:ln w="9525">
            <a:noFill/>
            <a:miter lim="800000"/>
            <a:headEnd/>
            <a:tailEnd/>
          </a:ln>
          <a:effectLst/>
        </p:spPr>
      </p:pic>
      <p:sp>
        <p:nvSpPr>
          <p:cNvPr id="10" name="Прямоугольник 9"/>
          <p:cNvSpPr/>
          <p:nvPr/>
        </p:nvSpPr>
        <p:spPr>
          <a:xfrm>
            <a:off x="857224" y="3643314"/>
            <a:ext cx="7286676" cy="2308324"/>
          </a:xfrm>
          <a:prstGeom prst="rect">
            <a:avLst/>
          </a:prstGeom>
        </p:spPr>
        <p:txBody>
          <a:bodyPr wrap="square">
            <a:spAutoFit/>
          </a:bodyPr>
          <a:lstStyle/>
          <a:p>
            <a:pPr algn="just" fontAlgn="base"/>
            <a:r>
              <a:rPr lang="ru-RU" sz="2400" b="1" dirty="0" smtClean="0">
                <a:solidFill>
                  <a:srgbClr val="002060"/>
                </a:solidFill>
                <a:latin typeface="Times New Roman" pitchFamily="18" charset="0"/>
                <a:cs typeface="Times New Roman" pitchFamily="18" charset="0"/>
              </a:rPr>
              <a:t>По </a:t>
            </a:r>
            <a:r>
              <a:rPr lang="ru-RU" sz="2400" b="1" dirty="0" smtClean="0">
                <a:solidFill>
                  <a:srgbClr val="002060"/>
                </a:solidFill>
                <a:latin typeface="Times New Roman" pitchFamily="18" charset="0"/>
                <a:cs typeface="Times New Roman" pitchFamily="18" charset="0"/>
              </a:rPr>
              <a:t>определению </a:t>
            </a:r>
            <a:r>
              <a:rPr lang="ru-RU" sz="2400" b="1" dirty="0" smtClean="0">
                <a:solidFill>
                  <a:srgbClr val="002060"/>
                </a:solidFill>
                <a:latin typeface="Times New Roman" pitchFamily="18" charset="0"/>
                <a:cs typeface="Times New Roman" pitchFamily="18" charset="0"/>
              </a:rPr>
              <a:t>слесарь — это рабочий, который специализируется на обработке металла, дерева и других видов сырья без использования станков. Он проводит ручную обработку материалов, в том числе, в процессе их сборки или разборки на производстве, в быту. </a:t>
            </a:r>
            <a:endParaRPr lang="ru-RU" sz="2400" b="1" dirty="0">
              <a:solidFill>
                <a:srgbClr val="002060"/>
              </a:solidFill>
              <a:latin typeface="Times New Roman" pitchFamily="18" charset="0"/>
              <a:cs typeface="Times New Roman" pitchFamily="18" charset="0"/>
            </a:endParaRPr>
          </a:p>
        </p:txBody>
      </p:sp>
      <p:grpSp>
        <p:nvGrpSpPr>
          <p:cNvPr id="11" name="Группа 10"/>
          <p:cNvGrpSpPr/>
          <p:nvPr/>
        </p:nvGrpSpPr>
        <p:grpSpPr>
          <a:xfrm>
            <a:off x="0" y="5994400"/>
            <a:ext cx="9144000" cy="863600"/>
            <a:chOff x="0" y="5791038"/>
            <a:chExt cx="12192000" cy="1066962"/>
          </a:xfrm>
        </p:grpSpPr>
        <p:pic>
          <p:nvPicPr>
            <p:cNvPr id="12" name="Рисунок 11"/>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13" name="Рисунок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10"/>
          <p:cNvGrpSpPr/>
          <p:nvPr/>
        </p:nvGrpSpPr>
        <p:grpSpPr>
          <a:xfrm>
            <a:off x="428596" y="571480"/>
            <a:ext cx="8429684" cy="2357454"/>
            <a:chOff x="533400" y="1143000"/>
            <a:chExt cx="8501253" cy="2085600"/>
          </a:xfrm>
        </p:grpSpPr>
        <p:sp>
          <p:nvSpPr>
            <p:cNvPr id="12" name="TextBox 11"/>
            <p:cNvSpPr txBox="1"/>
            <p:nvPr/>
          </p:nvSpPr>
          <p:spPr>
            <a:xfrm>
              <a:off x="5146675" y="1776413"/>
              <a:ext cx="0" cy="153987"/>
            </a:xfrm>
            <a:prstGeom prst="rect">
              <a:avLst/>
            </a:prstGeom>
            <a:noFill/>
          </p:spPr>
          <p:txBody>
            <a:bodyPr wrap="none" lIns="0" tIns="0" rIns="0" bIns="0">
              <a:spAutoFit/>
            </a:bodyPr>
            <a:lstStyle/>
            <a:p>
              <a:pPr algn="r">
                <a:spcBef>
                  <a:spcPct val="20000"/>
                </a:spcBef>
                <a:defRPr/>
              </a:pPr>
              <a:endParaRPr lang="en-US" sz="1000" dirty="0">
                <a:solidFill>
                  <a:schemeClr val="accent1">
                    <a:lumMod val="50000"/>
                  </a:schemeClr>
                </a:solidFill>
              </a:endParaRPr>
            </a:p>
          </p:txBody>
        </p:sp>
        <p:cxnSp>
          <p:nvCxnSpPr>
            <p:cNvPr id="13" name="Прямая со стрелкой 12"/>
            <p:cNvCxnSpPr/>
            <p:nvPr/>
          </p:nvCxnSpPr>
          <p:spPr bwMode="auto">
            <a:xfrm flipV="1">
              <a:off x="4876800" y="2438400"/>
              <a:ext cx="152400" cy="76200"/>
            </a:xfrm>
            <a:prstGeom prst="straightConnector1">
              <a:avLst/>
            </a:pr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arrow"/>
            </a:ln>
            <a:effectLst/>
          </p:spPr>
        </p:cxnSp>
        <p:sp>
          <p:nvSpPr>
            <p:cNvPr id="14" name="Стрелка вправо 13"/>
            <p:cNvSpPr/>
            <p:nvPr/>
          </p:nvSpPr>
          <p:spPr bwMode="auto">
            <a:xfrm>
              <a:off x="3810000" y="2667000"/>
              <a:ext cx="914400" cy="76200"/>
            </a:xfrm>
            <a:prstGeom prst="rightArrow">
              <a:avLst/>
            </a:pr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p:spPr>
          <p:txBody>
            <a:bodyPr wrap="none" anchor="ctr"/>
            <a:lstStyle/>
            <a:p>
              <a:pPr>
                <a:defRPr/>
              </a:pPr>
              <a:endParaRPr lang="ru-RU" dirty="0"/>
            </a:p>
          </p:txBody>
        </p:sp>
        <p:grpSp>
          <p:nvGrpSpPr>
            <p:cNvPr id="15" name="Группа 19"/>
            <p:cNvGrpSpPr/>
            <p:nvPr/>
          </p:nvGrpSpPr>
          <p:grpSpPr>
            <a:xfrm>
              <a:off x="533400" y="1524000"/>
              <a:ext cx="2912745" cy="1584000"/>
              <a:chOff x="533400" y="1752600"/>
              <a:chExt cx="2912745" cy="1584000"/>
            </a:xfrm>
          </p:grpSpPr>
          <p:pic>
            <p:nvPicPr>
              <p:cNvPr id="32" name="Picture 19" descr="https://im0-tub-ru.yandex.net/i?id=7c325a5f0ab15b4e22dcfa224a12f5bf-l&amp;n=13"/>
              <p:cNvPicPr>
                <a:picLocks noChangeAspect="1" noChangeArrowheads="1"/>
              </p:cNvPicPr>
              <p:nvPr/>
            </p:nvPicPr>
            <p:blipFill>
              <a:blip r:embed="rId2" cstate="print"/>
              <a:srcRect l="4167" r="4259"/>
              <a:stretch>
                <a:fillRect/>
              </a:stretch>
            </p:blipFill>
            <p:spPr bwMode="auto">
              <a:xfrm>
                <a:off x="609600" y="1752600"/>
                <a:ext cx="2836545" cy="1584000"/>
              </a:xfrm>
              <a:prstGeom prst="rect">
                <a:avLst/>
              </a:prstGeom>
              <a:noFill/>
            </p:spPr>
          </p:pic>
          <p:sp>
            <p:nvSpPr>
              <p:cNvPr id="33" name="Прямоугольник 32"/>
              <p:cNvSpPr/>
              <p:nvPr/>
            </p:nvSpPr>
            <p:spPr>
              <a:xfrm>
                <a:off x="533400" y="2895600"/>
                <a:ext cx="2281330" cy="400110"/>
              </a:xfrm>
              <a:prstGeom prst="rect">
                <a:avLst/>
              </a:prstGeom>
            </p:spPr>
            <p:txBody>
              <a:bodyPr wrap="none">
                <a:spAutoFit/>
              </a:bodyPr>
              <a:lstStyle/>
              <a:p>
                <a:pPr>
                  <a:defRPr/>
                </a:pPr>
                <a:r>
                  <a:rPr lang="ru-RU" sz="2000" b="1" dirty="0" smtClean="0">
                    <a:solidFill>
                      <a:srgbClr val="0070C0"/>
                    </a:solidFill>
                    <a:latin typeface="Calibri" pitchFamily="34" charset="0"/>
                  </a:rPr>
                  <a:t>кадровые </a:t>
                </a:r>
                <a:r>
                  <a:rPr lang="ru-RU" sz="2000" b="1" dirty="0">
                    <a:solidFill>
                      <a:srgbClr val="0070C0"/>
                    </a:solidFill>
                    <a:latin typeface="Calibri" pitchFamily="34" charset="0"/>
                  </a:rPr>
                  <a:t>ресурсы</a:t>
                </a:r>
              </a:p>
            </p:txBody>
          </p:sp>
        </p:grpSp>
        <p:sp>
          <p:nvSpPr>
            <p:cNvPr id="16" name=" 4"/>
            <p:cNvSpPr/>
            <p:nvPr/>
          </p:nvSpPr>
          <p:spPr>
            <a:xfrm>
              <a:off x="4704942" y="1219200"/>
              <a:ext cx="1172486" cy="6840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ru-RU" sz="1050" b="1" kern="1200" dirty="0" smtClean="0">
                  <a:latin typeface="Calibri" pitchFamily="34" charset="0"/>
                </a:rPr>
                <a:t>работодатели</a:t>
              </a:r>
              <a:endParaRPr lang="ru-RU" sz="1050" b="1" kern="1200" dirty="0">
                <a:latin typeface="Calibri" pitchFamily="34" charset="0"/>
              </a:endParaRPr>
            </a:p>
          </p:txBody>
        </p:sp>
        <p:grpSp>
          <p:nvGrpSpPr>
            <p:cNvPr id="17" name="Группа 37"/>
            <p:cNvGrpSpPr/>
            <p:nvPr/>
          </p:nvGrpSpPr>
          <p:grpSpPr>
            <a:xfrm>
              <a:off x="3352800" y="1524000"/>
              <a:ext cx="1476000" cy="1476000"/>
              <a:chOff x="2605582" y="243863"/>
              <a:chExt cx="1217052" cy="1476000"/>
            </a:xfrm>
          </p:grpSpPr>
          <p:sp>
            <p:nvSpPr>
              <p:cNvPr id="30" name=" 3"/>
              <p:cNvSpPr/>
              <p:nvPr/>
            </p:nvSpPr>
            <p:spPr>
              <a:xfrm rot="20700000">
                <a:off x="2605582" y="243863"/>
                <a:ext cx="1217052" cy="1476000"/>
              </a:xfrm>
              <a:prstGeom prst="gear6">
                <a:avLst/>
              </a:pr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 4"/>
              <p:cNvSpPr/>
              <p:nvPr/>
            </p:nvSpPr>
            <p:spPr>
              <a:xfrm>
                <a:off x="2831205" y="572579"/>
                <a:ext cx="752400" cy="7524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400" b="1" kern="1200" dirty="0" smtClean="0">
                    <a:solidFill>
                      <a:srgbClr val="0070C0"/>
                    </a:solidFill>
                    <a:latin typeface="Calibri" pitchFamily="34" charset="0"/>
                  </a:rPr>
                  <a:t>мастера  п/о</a:t>
                </a:r>
              </a:p>
            </p:txBody>
          </p:sp>
        </p:grpSp>
        <p:grpSp>
          <p:nvGrpSpPr>
            <p:cNvPr id="18" name="Группа 40"/>
            <p:cNvGrpSpPr/>
            <p:nvPr/>
          </p:nvGrpSpPr>
          <p:grpSpPr>
            <a:xfrm>
              <a:off x="6553200" y="1143000"/>
              <a:ext cx="1476001" cy="1476000"/>
              <a:chOff x="1816796" y="1161900"/>
              <a:chExt cx="1217053" cy="1476000"/>
            </a:xfrm>
          </p:grpSpPr>
          <p:sp>
            <p:nvSpPr>
              <p:cNvPr id="28" name=" 3"/>
              <p:cNvSpPr/>
              <p:nvPr/>
            </p:nvSpPr>
            <p:spPr>
              <a:xfrm>
                <a:off x="1816796" y="1161900"/>
                <a:ext cx="1217053" cy="1476000"/>
              </a:xfrm>
              <a:prstGeom prst="gear6">
                <a:avLst/>
              </a:pr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 4"/>
              <p:cNvSpPr/>
              <p:nvPr/>
            </p:nvSpPr>
            <p:spPr>
              <a:xfrm>
                <a:off x="1928165" y="1542900"/>
                <a:ext cx="914399" cy="6750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t" anchorCtr="0">
                <a:noAutofit/>
              </a:bodyPr>
              <a:lstStyle/>
              <a:p>
                <a:pPr lvl="0" algn="ctr" defTabSz="488950">
                  <a:spcBef>
                    <a:spcPct val="0"/>
                  </a:spcBef>
                  <a:spcAft>
                    <a:spcPct val="35000"/>
                  </a:spcAft>
                </a:pPr>
                <a:r>
                  <a:rPr lang="ru-RU" sz="1400" b="1" dirty="0" smtClean="0">
                    <a:solidFill>
                      <a:srgbClr val="0070C0"/>
                    </a:solidFill>
                    <a:latin typeface="Calibri" pitchFamily="34" charset="0"/>
                  </a:rPr>
                  <a:t>з</a:t>
                </a:r>
                <a:r>
                  <a:rPr lang="ru-RU" sz="1400" b="1" kern="1200" dirty="0" smtClean="0">
                    <a:solidFill>
                      <a:srgbClr val="0070C0"/>
                    </a:solidFill>
                    <a:latin typeface="Calibri" pitchFamily="34" charset="0"/>
                  </a:rPr>
                  <a:t>ав.</a:t>
                </a:r>
              </a:p>
              <a:p>
                <a:pPr lvl="0" algn="ctr" defTabSz="488950">
                  <a:spcBef>
                    <a:spcPct val="0"/>
                  </a:spcBef>
                  <a:spcAft>
                    <a:spcPct val="35000"/>
                  </a:spcAft>
                </a:pPr>
                <a:r>
                  <a:rPr lang="ru-RU" sz="1400" b="1" kern="1200" dirty="0" smtClean="0">
                    <a:solidFill>
                      <a:srgbClr val="0070C0"/>
                    </a:solidFill>
                    <a:latin typeface="Calibri" pitchFamily="34" charset="0"/>
                  </a:rPr>
                  <a:t>практикой</a:t>
                </a:r>
              </a:p>
            </p:txBody>
          </p:sp>
        </p:grpSp>
        <p:grpSp>
          <p:nvGrpSpPr>
            <p:cNvPr id="19" name="Группа 25"/>
            <p:cNvGrpSpPr/>
            <p:nvPr/>
          </p:nvGrpSpPr>
          <p:grpSpPr>
            <a:xfrm>
              <a:off x="5562600" y="1447800"/>
              <a:ext cx="1476000" cy="1476000"/>
              <a:chOff x="169565" y="1377523"/>
              <a:chExt cx="1217052" cy="1476000"/>
            </a:xfrm>
          </p:grpSpPr>
          <p:sp>
            <p:nvSpPr>
              <p:cNvPr id="26" name=" 3"/>
              <p:cNvSpPr/>
              <p:nvPr/>
            </p:nvSpPr>
            <p:spPr>
              <a:xfrm rot="20700000">
                <a:off x="169565" y="1377523"/>
                <a:ext cx="1217052" cy="1476000"/>
              </a:xfrm>
              <a:prstGeom prst="gear6">
                <a:avLst/>
              </a:pr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 4"/>
              <p:cNvSpPr/>
              <p:nvPr/>
            </p:nvSpPr>
            <p:spPr>
              <a:xfrm>
                <a:off x="385997" y="1673298"/>
                <a:ext cx="750355" cy="794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ru-RU" sz="1400" b="1" kern="1200" dirty="0" smtClean="0">
                    <a:solidFill>
                      <a:srgbClr val="0070C0"/>
                    </a:solidFill>
                    <a:latin typeface="Calibri" pitchFamily="34" charset="0"/>
                  </a:rPr>
                  <a:t>методисты</a:t>
                </a:r>
                <a:endParaRPr lang="ru-RU" sz="1400" b="1" kern="1200" dirty="0">
                  <a:solidFill>
                    <a:srgbClr val="0070C0"/>
                  </a:solidFill>
                  <a:latin typeface="Calibri" pitchFamily="34" charset="0"/>
                </a:endParaRPr>
              </a:p>
            </p:txBody>
          </p:sp>
        </p:grpSp>
        <p:grpSp>
          <p:nvGrpSpPr>
            <p:cNvPr id="20" name="Группа 34"/>
            <p:cNvGrpSpPr/>
            <p:nvPr/>
          </p:nvGrpSpPr>
          <p:grpSpPr>
            <a:xfrm>
              <a:off x="4419600" y="1752600"/>
              <a:ext cx="1476000" cy="1476000"/>
              <a:chOff x="2548960" y="179462"/>
              <a:chExt cx="1217052" cy="1476000"/>
            </a:xfrm>
          </p:grpSpPr>
          <p:sp>
            <p:nvSpPr>
              <p:cNvPr id="24" name=" 3"/>
              <p:cNvSpPr/>
              <p:nvPr/>
            </p:nvSpPr>
            <p:spPr>
              <a:xfrm rot="20700000">
                <a:off x="2548960" y="179462"/>
                <a:ext cx="1217052" cy="1476000"/>
              </a:xfrm>
              <a:prstGeom prst="gear6">
                <a:avLst/>
              </a:pr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 4"/>
              <p:cNvSpPr/>
              <p:nvPr/>
            </p:nvSpPr>
            <p:spPr>
              <a:xfrm>
                <a:off x="2659073" y="433462"/>
                <a:ext cx="990599" cy="7620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ru-RU" sz="1400" b="1" kern="1200" dirty="0" smtClean="0">
                    <a:solidFill>
                      <a:srgbClr val="0070C0"/>
                    </a:solidFill>
                    <a:latin typeface="Calibri" pitchFamily="34" charset="0"/>
                  </a:rPr>
                  <a:t> зав. </a:t>
                </a:r>
              </a:p>
              <a:p>
                <a:pPr lvl="0" algn="ctr" defTabSz="444500">
                  <a:lnSpc>
                    <a:spcPct val="90000"/>
                  </a:lnSpc>
                  <a:spcBef>
                    <a:spcPct val="0"/>
                  </a:spcBef>
                  <a:spcAft>
                    <a:spcPct val="35000"/>
                  </a:spcAft>
                </a:pPr>
                <a:r>
                  <a:rPr lang="ru-RU" sz="1400" b="1" kern="1200" dirty="0" smtClean="0">
                    <a:solidFill>
                      <a:srgbClr val="0070C0"/>
                    </a:solidFill>
                    <a:latin typeface="Calibri" pitchFamily="34" charset="0"/>
                  </a:rPr>
                  <a:t>мастерскими</a:t>
                </a:r>
                <a:endParaRPr lang="ru-RU" sz="1400" kern="1200" dirty="0">
                  <a:solidFill>
                    <a:srgbClr val="0070C0"/>
                  </a:solidFill>
                </a:endParaRPr>
              </a:p>
            </p:txBody>
          </p:sp>
        </p:grpSp>
        <p:grpSp>
          <p:nvGrpSpPr>
            <p:cNvPr id="21" name="Группа 28"/>
            <p:cNvGrpSpPr/>
            <p:nvPr/>
          </p:nvGrpSpPr>
          <p:grpSpPr>
            <a:xfrm>
              <a:off x="7558653" y="1668840"/>
              <a:ext cx="1476000" cy="1476000"/>
              <a:chOff x="1722778" y="1668844"/>
              <a:chExt cx="1217052" cy="1476000"/>
            </a:xfrm>
          </p:grpSpPr>
          <p:sp>
            <p:nvSpPr>
              <p:cNvPr id="22" name=" 3"/>
              <p:cNvSpPr/>
              <p:nvPr/>
            </p:nvSpPr>
            <p:spPr>
              <a:xfrm>
                <a:off x="1722778" y="1668844"/>
                <a:ext cx="1217052" cy="1476000"/>
              </a:xfrm>
              <a:prstGeom prst="gear6">
                <a:avLst/>
              </a:prstGeom>
              <a:solidFill>
                <a:srgbClr val="FF66F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 4"/>
              <p:cNvSpPr/>
              <p:nvPr/>
            </p:nvSpPr>
            <p:spPr>
              <a:xfrm>
                <a:off x="1938181" y="2246751"/>
                <a:ext cx="808738" cy="8512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ru-RU" sz="1400" b="1" kern="1200" dirty="0" smtClean="0">
                    <a:solidFill>
                      <a:srgbClr val="0070C0"/>
                    </a:solidFill>
                    <a:latin typeface="Calibri" pitchFamily="34" charset="0"/>
                  </a:rPr>
                  <a:t>выпускники </a:t>
                </a:r>
                <a:endParaRPr lang="ru-RU" sz="1400" b="1" dirty="0">
                  <a:solidFill>
                    <a:srgbClr val="0070C0"/>
                  </a:solidFill>
                  <a:latin typeface="Calibri" pitchFamily="34" charset="0"/>
                </a:endParaRPr>
              </a:p>
            </p:txBody>
          </p:sp>
        </p:grpSp>
      </p:grpSp>
      <p:pic>
        <p:nvPicPr>
          <p:cNvPr id="2050" name="Picture 2"/>
          <p:cNvPicPr>
            <a:picLocks noChangeAspect="1" noChangeArrowheads="1"/>
          </p:cNvPicPr>
          <p:nvPr/>
        </p:nvPicPr>
        <p:blipFill>
          <a:blip r:embed="rId3"/>
          <a:srcRect t="6312"/>
          <a:stretch>
            <a:fillRect/>
          </a:stretch>
        </p:blipFill>
        <p:spPr bwMode="auto">
          <a:xfrm>
            <a:off x="285720" y="3143248"/>
            <a:ext cx="8572560" cy="3181365"/>
          </a:xfrm>
          <a:prstGeom prst="rect">
            <a:avLst/>
          </a:prstGeom>
          <a:noFill/>
          <a:ln w="9525">
            <a:noFill/>
            <a:miter lim="800000"/>
            <a:headEnd/>
            <a:tailEnd/>
          </a:ln>
          <a:effectLst/>
        </p:spPr>
      </p:pic>
      <p:grpSp>
        <p:nvGrpSpPr>
          <p:cNvPr id="34" name="Группа 33"/>
          <p:cNvGrpSpPr/>
          <p:nvPr/>
        </p:nvGrpSpPr>
        <p:grpSpPr>
          <a:xfrm>
            <a:off x="0" y="5994400"/>
            <a:ext cx="9144000" cy="863600"/>
            <a:chOff x="0" y="5791038"/>
            <a:chExt cx="12192000" cy="1066962"/>
          </a:xfrm>
        </p:grpSpPr>
        <p:pic>
          <p:nvPicPr>
            <p:cNvPr id="35" name="Рисунок 34"/>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36" name="Рисунок 3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
        <p:nvSpPr>
          <p:cNvPr id="37" name="TextBox 36"/>
          <p:cNvSpPr txBox="1"/>
          <p:nvPr/>
        </p:nvSpPr>
        <p:spPr>
          <a:xfrm>
            <a:off x="3786182" y="214290"/>
            <a:ext cx="2039213" cy="646331"/>
          </a:xfrm>
          <a:prstGeom prst="rect">
            <a:avLst/>
          </a:prstGeom>
          <a:noFill/>
        </p:spPr>
        <p:txBody>
          <a:bodyPr wrap="none" rtlCol="0">
            <a:spAutoFit/>
          </a:bodyPr>
          <a:lstStyle/>
          <a:p>
            <a:pPr algn="ctr"/>
            <a:r>
              <a:rPr lang="ru-RU" sz="3600" b="1" dirty="0" smtClean="0">
                <a:solidFill>
                  <a:srgbClr val="002060"/>
                </a:solidFill>
                <a:latin typeface="Times New Roman" pitchFamily="18" charset="0"/>
                <a:cs typeface="Times New Roman" pitchFamily="18" charset="0"/>
              </a:rPr>
              <a:t>Ресурсы </a:t>
            </a:r>
            <a:endParaRPr lang="ru-RU" sz="36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71802" y="1071546"/>
            <a:ext cx="5786478" cy="2357454"/>
          </a:xfrm>
        </p:spPr>
        <p:txBody>
          <a:bodyPr>
            <a:noAutofit/>
          </a:bodyPr>
          <a:lstStyle/>
          <a:p>
            <a:pPr marL="514350" indent="-514350" algn="just">
              <a:buNone/>
            </a:pPr>
            <a:r>
              <a:rPr lang="ru-RU" sz="2400" b="1" dirty="0" smtClean="0">
                <a:solidFill>
                  <a:srgbClr val="002060"/>
                </a:solidFill>
                <a:latin typeface="Times New Roman" pitchFamily="18" charset="0"/>
                <a:cs typeface="Times New Roman" pitchFamily="18" charset="0"/>
              </a:rPr>
              <a:t>       Каждый </a:t>
            </a:r>
            <a:r>
              <a:rPr lang="ru-RU" sz="2400" b="1" dirty="0">
                <a:solidFill>
                  <a:srgbClr val="002060"/>
                </a:solidFill>
                <a:latin typeface="Times New Roman" pitchFamily="18" charset="0"/>
                <a:cs typeface="Times New Roman" pitchFamily="18" charset="0"/>
              </a:rPr>
              <a:t>слесарь специализируется в конкретной сфере. При этом описание всех направлений этой области в своей основе объединяется необходимостью монтировать, демонтировать, ремонтировать механизмы, проверять их </a:t>
            </a:r>
            <a:r>
              <a:rPr lang="ru-RU" sz="2400" b="1" dirty="0" smtClean="0">
                <a:solidFill>
                  <a:srgbClr val="002060"/>
                </a:solidFill>
                <a:latin typeface="Times New Roman" pitchFamily="18" charset="0"/>
                <a:cs typeface="Times New Roman" pitchFamily="18" charset="0"/>
              </a:rPr>
              <a:t>состояние. </a:t>
            </a:r>
            <a:r>
              <a:rPr lang="ru-RU" sz="2400" b="1" dirty="0" smtClean="0">
                <a:solidFill>
                  <a:srgbClr val="002060"/>
                </a:solidFill>
                <a:latin typeface="Times New Roman" pitchFamily="18" charset="0"/>
                <a:cs typeface="Times New Roman" pitchFamily="18" charset="0"/>
              </a:rPr>
              <a:t>Такие сотрудники востребованы на производстве, они принимают участие в создании различных видов техники. </a:t>
            </a:r>
            <a:r>
              <a:rPr lang="ru-RU" sz="2400" b="1" dirty="0" smtClean="0">
                <a:solidFill>
                  <a:srgbClr val="002060"/>
                </a:solidFill>
                <a:latin typeface="Times New Roman" pitchFamily="18" charset="0"/>
                <a:cs typeface="Times New Roman" pitchFamily="18" charset="0"/>
              </a:rPr>
              <a:t>рисками </a:t>
            </a:r>
            <a:r>
              <a:rPr lang="ru-RU" sz="2400" b="1" dirty="0">
                <a:solidFill>
                  <a:srgbClr val="002060"/>
                </a:solidFill>
                <a:latin typeface="Times New Roman" pitchFamily="18" charset="0"/>
                <a:cs typeface="Times New Roman" pitchFamily="18" charset="0"/>
              </a:rPr>
              <a:t>получения травм, поэтому ее выполнение требует четкого соблюдения </a:t>
            </a:r>
            <a:r>
              <a:rPr lang="ru-RU" sz="2400" b="1" dirty="0" smtClean="0">
                <a:solidFill>
                  <a:srgbClr val="002060"/>
                </a:solidFill>
                <a:latin typeface="Times New Roman" pitchFamily="18" charset="0"/>
                <a:cs typeface="Times New Roman" pitchFamily="18" charset="0"/>
              </a:rPr>
              <a:t>техники безопасности.</a:t>
            </a:r>
            <a:endParaRPr lang="ru-RU" sz="2400" b="1" dirty="0">
              <a:solidFill>
                <a:srgbClr val="002060"/>
              </a:solidFill>
              <a:latin typeface="Times New Roman" pitchFamily="18" charset="0"/>
              <a:cs typeface="Times New Roman" pitchFamily="18" charset="0"/>
            </a:endParaRPr>
          </a:p>
        </p:txBody>
      </p:sp>
      <p:grpSp>
        <p:nvGrpSpPr>
          <p:cNvPr id="6" name="Группа 5"/>
          <p:cNvGrpSpPr/>
          <p:nvPr/>
        </p:nvGrpSpPr>
        <p:grpSpPr>
          <a:xfrm>
            <a:off x="0" y="5994400"/>
            <a:ext cx="9144000" cy="863600"/>
            <a:chOff x="0" y="5791038"/>
            <a:chExt cx="12192000" cy="1066962"/>
          </a:xfrm>
        </p:grpSpPr>
        <p:pic>
          <p:nvPicPr>
            <p:cNvPr id="7" name="Рисунок 6"/>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
        <p:nvSpPr>
          <p:cNvPr id="10" name="TextBox 9"/>
          <p:cNvSpPr txBox="1"/>
          <p:nvPr/>
        </p:nvSpPr>
        <p:spPr>
          <a:xfrm>
            <a:off x="2143108" y="357166"/>
            <a:ext cx="5211235" cy="646331"/>
          </a:xfrm>
          <a:prstGeom prst="rect">
            <a:avLst/>
          </a:prstGeom>
          <a:noFill/>
        </p:spPr>
        <p:txBody>
          <a:bodyPr wrap="none" rtlCol="0">
            <a:spAutoFit/>
          </a:bodyPr>
          <a:lstStyle/>
          <a:p>
            <a:pPr algn="ctr"/>
            <a:r>
              <a:rPr lang="ru-RU" sz="3600" b="1" dirty="0" smtClean="0">
                <a:solidFill>
                  <a:srgbClr val="002060"/>
                </a:solidFill>
                <a:latin typeface="Times New Roman" pitchFamily="18" charset="0"/>
                <a:cs typeface="Times New Roman" pitchFamily="18" charset="0"/>
              </a:rPr>
              <a:t>Особенности профессии</a:t>
            </a:r>
            <a:endParaRPr lang="ru-RU" sz="3600" b="1" dirty="0">
              <a:solidFill>
                <a:srgbClr val="002060"/>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srcRect b="5797"/>
          <a:stretch>
            <a:fillRect/>
          </a:stretch>
        </p:blipFill>
        <p:spPr bwMode="auto">
          <a:xfrm>
            <a:off x="357158" y="1214422"/>
            <a:ext cx="3143272" cy="49292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0" y="5994400"/>
            <a:ext cx="9144000" cy="863600"/>
            <a:chOff x="0" y="5791038"/>
            <a:chExt cx="12192000" cy="1066962"/>
          </a:xfrm>
        </p:grpSpPr>
        <p:pic>
          <p:nvPicPr>
            <p:cNvPr id="10" name="Рисунок 9"/>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
        <p:nvSpPr>
          <p:cNvPr id="13" name="Прямоугольник 12"/>
          <p:cNvSpPr/>
          <p:nvPr/>
        </p:nvSpPr>
        <p:spPr>
          <a:xfrm>
            <a:off x="285720" y="1000108"/>
            <a:ext cx="6072230" cy="5170646"/>
          </a:xfrm>
          <a:prstGeom prst="rect">
            <a:avLst/>
          </a:prstGeom>
        </p:spPr>
        <p:txBody>
          <a:bodyPr wrap="square">
            <a:spAutoFit/>
          </a:bodyPr>
          <a:lstStyle/>
          <a:p>
            <a:pPr fontAlgn="base"/>
            <a:endParaRPr lang="ru-RU" b="1" dirty="0" smtClean="0"/>
          </a:p>
          <a:p>
            <a:pPr algn="just" fontAlgn="base"/>
            <a:r>
              <a:rPr lang="ru-RU" sz="2400" b="1" dirty="0" smtClean="0">
                <a:solidFill>
                  <a:srgbClr val="002060"/>
                </a:solidFill>
                <a:latin typeface="Times New Roman" pitchFamily="18" charset="0"/>
                <a:cs typeface="Times New Roman" pitchFamily="18" charset="0"/>
              </a:rPr>
              <a:t>Слесарь — физически тяжелая и технически сложная профессия. Ее представитель должен обладать техническим складом ума, способностью быстро принимать решения, выносливостью. Еще ему необходимы устойчивость к стрессу, готовность брать на себя ответственность, выдержка, умение работать с техникой и различными приспособлениями. Рабочему пригодятся коммуникабельность, желание постоянно учиться и развиваться.</a:t>
            </a:r>
            <a:endParaRPr lang="ru-RU" sz="2400" b="1" dirty="0">
              <a:solidFill>
                <a:srgbClr val="002060"/>
              </a:solidFill>
              <a:latin typeface="Times New Roman" pitchFamily="18" charset="0"/>
              <a:cs typeface="Times New Roman" pitchFamily="18" charset="0"/>
            </a:endParaRPr>
          </a:p>
        </p:txBody>
      </p:sp>
      <p:sp>
        <p:nvSpPr>
          <p:cNvPr id="14" name="TextBox 13"/>
          <p:cNvSpPr txBox="1"/>
          <p:nvPr/>
        </p:nvSpPr>
        <p:spPr>
          <a:xfrm>
            <a:off x="857224" y="357166"/>
            <a:ext cx="3859775" cy="646331"/>
          </a:xfrm>
          <a:prstGeom prst="rect">
            <a:avLst/>
          </a:prstGeom>
          <a:noFill/>
        </p:spPr>
        <p:txBody>
          <a:bodyPr wrap="none" rtlCol="0">
            <a:spAutoFit/>
          </a:bodyPr>
          <a:lstStyle/>
          <a:p>
            <a:r>
              <a:rPr lang="ru-RU" sz="3600" b="1" dirty="0" smtClean="0">
                <a:solidFill>
                  <a:srgbClr val="002060"/>
                </a:solidFill>
                <a:latin typeface="Times New Roman" pitchFamily="18" charset="0"/>
                <a:cs typeface="Times New Roman" pitchFamily="18" charset="0"/>
              </a:rPr>
              <a:t>Важные качества</a:t>
            </a:r>
            <a:endParaRPr lang="ru-RU" sz="3600" b="1" dirty="0">
              <a:solidFill>
                <a:srgbClr val="002060"/>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4">
            <a:lum bright="20000" contrast="20000"/>
          </a:blip>
          <a:srcRect l="28261" r="5248"/>
          <a:stretch>
            <a:fillRect/>
          </a:stretch>
        </p:blipFill>
        <p:spPr bwMode="auto">
          <a:xfrm>
            <a:off x="6357950" y="1357298"/>
            <a:ext cx="2500362" cy="44291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5"/>
          <p:cNvGrpSpPr/>
          <p:nvPr/>
        </p:nvGrpSpPr>
        <p:grpSpPr>
          <a:xfrm>
            <a:off x="0" y="5994400"/>
            <a:ext cx="9144000" cy="863600"/>
            <a:chOff x="0" y="5791038"/>
            <a:chExt cx="12192000" cy="1066962"/>
          </a:xfrm>
        </p:grpSpPr>
        <p:pic>
          <p:nvPicPr>
            <p:cNvPr id="7" name="Рисунок 6"/>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sp>
        <p:nvSpPr>
          <p:cNvPr id="9" name="Прямоугольник 8"/>
          <p:cNvSpPr/>
          <p:nvPr/>
        </p:nvSpPr>
        <p:spPr>
          <a:xfrm>
            <a:off x="2000232" y="1000109"/>
            <a:ext cx="6786610" cy="5816977"/>
          </a:xfrm>
          <a:prstGeom prst="rect">
            <a:avLst/>
          </a:prstGeom>
        </p:spPr>
        <p:txBody>
          <a:bodyPr wrap="square">
            <a:spAutoFit/>
          </a:bodyPr>
          <a:lstStyle/>
          <a:p>
            <a:pPr algn="just" fontAlgn="base"/>
            <a:r>
              <a:rPr lang="ru-RU" sz="2400" b="1" dirty="0" smtClean="0">
                <a:solidFill>
                  <a:srgbClr val="002060"/>
                </a:solidFill>
                <a:latin typeface="Times New Roman" pitchFamily="18" charset="0"/>
                <a:cs typeface="Times New Roman" pitchFamily="18" charset="0"/>
              </a:rPr>
              <a:t>После </a:t>
            </a:r>
            <a:r>
              <a:rPr lang="ru-RU" sz="2400" b="1" dirty="0" smtClean="0">
                <a:solidFill>
                  <a:srgbClr val="002060"/>
                </a:solidFill>
                <a:latin typeface="Times New Roman" pitchFamily="18" charset="0"/>
                <a:cs typeface="Times New Roman" pitchFamily="18" charset="0"/>
              </a:rPr>
              <a:t>завершения обучения слесарь может приступать к работе под руководством опытного </a:t>
            </a:r>
            <a:r>
              <a:rPr lang="ru-RU" sz="2400" b="1" dirty="0" smtClean="0">
                <a:solidFill>
                  <a:srgbClr val="002060"/>
                </a:solidFill>
                <a:latin typeface="Times New Roman" pitchFamily="18" charset="0"/>
                <a:cs typeface="Times New Roman" pitchFamily="18" charset="0"/>
              </a:rPr>
              <a:t>сотрудника. </a:t>
            </a:r>
            <a:r>
              <a:rPr lang="ru-RU" sz="2400" b="1" dirty="0" smtClean="0">
                <a:solidFill>
                  <a:srgbClr val="002060"/>
                </a:solidFill>
                <a:latin typeface="Times New Roman" pitchFamily="18" charset="0"/>
                <a:cs typeface="Times New Roman" pitchFamily="18" charset="0"/>
              </a:rPr>
              <a:t>Работники </a:t>
            </a:r>
            <a:r>
              <a:rPr lang="ru-RU" sz="2400" b="1" dirty="0" smtClean="0">
                <a:solidFill>
                  <a:srgbClr val="002060"/>
                </a:solidFill>
                <a:latin typeface="Times New Roman" pitchFamily="18" charset="0"/>
                <a:cs typeface="Times New Roman" pitchFamily="18" charset="0"/>
              </a:rPr>
              <a:t> </a:t>
            </a:r>
            <a:r>
              <a:rPr lang="ru-RU" sz="2400" b="1" dirty="0" smtClean="0">
                <a:solidFill>
                  <a:srgbClr val="002060"/>
                </a:solidFill>
                <a:latin typeface="Times New Roman" pitchFamily="18" charset="0"/>
                <a:cs typeface="Times New Roman" pitchFamily="18" charset="0"/>
              </a:rPr>
              <a:t>востребованы </a:t>
            </a:r>
            <a:r>
              <a:rPr lang="ru-RU" sz="2400" b="1" dirty="0" smtClean="0">
                <a:solidFill>
                  <a:srgbClr val="002060"/>
                </a:solidFill>
                <a:latin typeface="Times New Roman" pitchFamily="18" charset="0"/>
                <a:cs typeface="Times New Roman" pitchFamily="18" charset="0"/>
              </a:rPr>
              <a:t>на </a:t>
            </a:r>
            <a:r>
              <a:rPr lang="ru-RU" sz="2400" b="1" dirty="0" smtClean="0">
                <a:solidFill>
                  <a:srgbClr val="002060"/>
                </a:solidFill>
                <a:latin typeface="Times New Roman" pitchFamily="18" charset="0"/>
                <a:cs typeface="Times New Roman" pitchFamily="18" charset="0"/>
              </a:rPr>
              <a:t>разных видах </a:t>
            </a:r>
            <a:r>
              <a:rPr lang="ru-RU" sz="2400" b="1" dirty="0" smtClean="0">
                <a:solidFill>
                  <a:srgbClr val="002060"/>
                </a:solidFill>
                <a:latin typeface="Times New Roman" pitchFamily="18" charset="0"/>
                <a:cs typeface="Times New Roman" pitchFamily="18" charset="0"/>
              </a:rPr>
              <a:t>производства. </a:t>
            </a:r>
            <a:endParaRPr lang="ru-RU" sz="2400" b="1" dirty="0" smtClean="0">
              <a:solidFill>
                <a:srgbClr val="002060"/>
              </a:solidFill>
              <a:latin typeface="Times New Roman" pitchFamily="18" charset="0"/>
              <a:cs typeface="Times New Roman" pitchFamily="18" charset="0"/>
            </a:endParaRPr>
          </a:p>
          <a:p>
            <a:pPr algn="just" fontAlgn="base"/>
            <a:r>
              <a:rPr lang="ru-RU" sz="2400" b="1" dirty="0" smtClean="0">
                <a:solidFill>
                  <a:srgbClr val="002060"/>
                </a:solidFill>
                <a:latin typeface="Times New Roman" pitchFamily="18" charset="0"/>
                <a:cs typeface="Times New Roman" pitchFamily="18" charset="0"/>
              </a:rPr>
              <a:t>З</a:t>
            </a:r>
            <a:r>
              <a:rPr lang="ru-RU" sz="2400" b="1" dirty="0" smtClean="0">
                <a:solidFill>
                  <a:srgbClr val="002060"/>
                </a:solidFill>
                <a:latin typeface="Times New Roman" pitchFamily="18" charset="0"/>
                <a:cs typeface="Times New Roman" pitchFamily="18" charset="0"/>
              </a:rPr>
              <a:t>арплата </a:t>
            </a:r>
            <a:r>
              <a:rPr lang="ru-RU" sz="2400" b="1" dirty="0" smtClean="0">
                <a:solidFill>
                  <a:srgbClr val="002060"/>
                </a:solidFill>
                <a:latin typeface="Times New Roman" pitchFamily="18" charset="0"/>
                <a:cs typeface="Times New Roman" pitchFamily="18" charset="0"/>
              </a:rPr>
              <a:t>слесаря-ремонтника обычно не очень высокая, но она стремительно растет по мере набора опыта. Получение новых разрядов с ростом уровня квалификации позволяет слесарю рассчитывать на изменение дохода, переход на более ответственные должности. Со временем многие опытные работники практически перестают самостоятельно работать руками, начиная вместо этого контролировать действия других сотрудников.</a:t>
            </a:r>
          </a:p>
          <a:p>
            <a:pPr algn="just"/>
            <a:r>
              <a:rPr lang="ru-RU" dirty="0" smtClean="0"/>
              <a:t/>
            </a:r>
            <a:br>
              <a:rPr lang="ru-RU" dirty="0" smtClean="0"/>
            </a:br>
            <a:endParaRPr lang="ru-RU" dirty="0"/>
          </a:p>
        </p:txBody>
      </p:sp>
      <p:sp>
        <p:nvSpPr>
          <p:cNvPr id="10" name="TextBox 9"/>
          <p:cNvSpPr txBox="1"/>
          <p:nvPr/>
        </p:nvSpPr>
        <p:spPr>
          <a:xfrm>
            <a:off x="3643306" y="285728"/>
            <a:ext cx="5345759" cy="646331"/>
          </a:xfrm>
          <a:prstGeom prst="rect">
            <a:avLst/>
          </a:prstGeom>
          <a:noFill/>
        </p:spPr>
        <p:txBody>
          <a:bodyPr wrap="none" rtlCol="0">
            <a:spAutoFit/>
          </a:bodyPr>
          <a:lstStyle/>
          <a:p>
            <a:r>
              <a:rPr lang="ru-RU" sz="3600" b="1" dirty="0" smtClean="0">
                <a:solidFill>
                  <a:srgbClr val="002060"/>
                </a:solidFill>
                <a:latin typeface="Times New Roman" pitchFamily="18" charset="0"/>
                <a:cs typeface="Times New Roman" pitchFamily="18" charset="0"/>
              </a:rPr>
              <a:t>Перспективы и карьера </a:t>
            </a:r>
            <a:endParaRPr lang="ru-RU" sz="3600" b="1" dirty="0">
              <a:solidFill>
                <a:srgbClr val="002060"/>
              </a:solidFill>
              <a:latin typeface="Times New Roman" pitchFamily="18" charset="0"/>
              <a:cs typeface="Times New Roman" pitchFamily="18" charset="0"/>
            </a:endParaRP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4282" y="3214686"/>
            <a:ext cx="1714513" cy="550184"/>
          </a:xfrm>
          <a:prstGeom prst="rect">
            <a:avLst/>
          </a:prstGeom>
        </p:spPr>
      </p:pic>
      <p:pic>
        <p:nvPicPr>
          <p:cNvPr id="13" name="Рисунок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4282" y="1857364"/>
            <a:ext cx="1815170" cy="613063"/>
          </a:xfrm>
          <a:prstGeom prst="rect">
            <a:avLst/>
          </a:prstGeom>
        </p:spPr>
      </p:pic>
      <p:pic>
        <p:nvPicPr>
          <p:cNvPr id="14" name="Рисунок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4282" y="4143380"/>
            <a:ext cx="1785918" cy="114300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2500306"/>
            <a:ext cx="7786710" cy="1200329"/>
          </a:xfrm>
          <a:prstGeom prst="rect">
            <a:avLst/>
          </a:prstGeom>
          <a:noFill/>
        </p:spPr>
        <p:txBody>
          <a:bodyPr wrap="square" rtlCol="0">
            <a:spAutoFit/>
          </a:bodyPr>
          <a:lstStyle/>
          <a:p>
            <a:pPr algn="ctr"/>
            <a:r>
              <a:rPr lang="ru-RU" sz="3600" b="1" dirty="0" smtClean="0">
                <a:solidFill>
                  <a:srgbClr val="002060"/>
                </a:solidFill>
                <a:latin typeface="Times New Roman" pitchFamily="18" charset="0"/>
                <a:cs typeface="Times New Roman" pitchFamily="18" charset="0"/>
              </a:rPr>
              <a:t>Будем рады видеть вас в стенах нашего колледжа!!!</a:t>
            </a:r>
            <a:endParaRPr lang="ru-RU" sz="3600" b="1" dirty="0">
              <a:solidFill>
                <a:srgbClr val="002060"/>
              </a:solidFill>
              <a:latin typeface="Times New Roman" pitchFamily="18" charset="0"/>
              <a:cs typeface="Times New Roman" pitchFamily="18" charset="0"/>
            </a:endParaRPr>
          </a:p>
        </p:txBody>
      </p:sp>
      <p:grpSp>
        <p:nvGrpSpPr>
          <p:cNvPr id="6" name="Группа 5"/>
          <p:cNvGrpSpPr/>
          <p:nvPr/>
        </p:nvGrpSpPr>
        <p:grpSpPr>
          <a:xfrm>
            <a:off x="0" y="5994400"/>
            <a:ext cx="9144000" cy="863600"/>
            <a:chOff x="0" y="5791038"/>
            <a:chExt cx="12192000" cy="1066962"/>
          </a:xfrm>
        </p:grpSpPr>
        <p:pic>
          <p:nvPicPr>
            <p:cNvPr id="7" name="Рисунок 6"/>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pic>
        <p:nvPicPr>
          <p:cNvPr id="6146" name="Picture 2"/>
          <p:cNvPicPr>
            <a:picLocks noChangeAspect="1" noChangeArrowheads="1"/>
          </p:cNvPicPr>
          <p:nvPr/>
        </p:nvPicPr>
        <p:blipFill>
          <a:blip r:embed="rId4"/>
          <a:srcRect r="-634" b="19483"/>
          <a:stretch>
            <a:fillRect/>
          </a:stretch>
        </p:blipFill>
        <p:spPr bwMode="auto">
          <a:xfrm>
            <a:off x="1000100" y="3857628"/>
            <a:ext cx="2857520" cy="2143140"/>
          </a:xfrm>
          <a:prstGeom prst="rect">
            <a:avLst/>
          </a:prstGeom>
          <a:noFill/>
          <a:ln w="9525">
            <a:noFill/>
            <a:miter lim="800000"/>
            <a:headEnd/>
            <a:tailEnd/>
          </a:ln>
          <a:effectLst/>
        </p:spPr>
      </p:pic>
      <p:pic>
        <p:nvPicPr>
          <p:cNvPr id="6147" name="Picture 3"/>
          <p:cNvPicPr>
            <a:picLocks noChangeAspect="1" noChangeArrowheads="1"/>
          </p:cNvPicPr>
          <p:nvPr/>
        </p:nvPicPr>
        <p:blipFill>
          <a:blip r:embed="rId5"/>
          <a:srcRect/>
          <a:stretch>
            <a:fillRect/>
          </a:stretch>
        </p:blipFill>
        <p:spPr bwMode="auto">
          <a:xfrm>
            <a:off x="5072066" y="3857628"/>
            <a:ext cx="3171832" cy="2071702"/>
          </a:xfrm>
          <a:prstGeom prst="rect">
            <a:avLst/>
          </a:prstGeom>
          <a:noFill/>
          <a:ln w="9525">
            <a:noFill/>
            <a:miter lim="800000"/>
            <a:headEnd/>
            <a:tailEnd/>
          </a:ln>
          <a:effectLst/>
        </p:spPr>
      </p:pic>
      <p:pic>
        <p:nvPicPr>
          <p:cNvPr id="6148" name="Picture 4"/>
          <p:cNvPicPr>
            <a:picLocks noChangeAspect="1" noChangeArrowheads="1"/>
          </p:cNvPicPr>
          <p:nvPr/>
        </p:nvPicPr>
        <p:blipFill>
          <a:blip r:embed="rId6">
            <a:lum bright="30000" contrast="20000"/>
          </a:blip>
          <a:srcRect/>
          <a:stretch>
            <a:fillRect/>
          </a:stretch>
        </p:blipFill>
        <p:spPr bwMode="auto">
          <a:xfrm>
            <a:off x="5214942" y="357166"/>
            <a:ext cx="3143272" cy="1838320"/>
          </a:xfrm>
          <a:prstGeom prst="rect">
            <a:avLst/>
          </a:prstGeom>
          <a:noFill/>
          <a:ln w="9525">
            <a:noFill/>
            <a:miter lim="800000"/>
            <a:headEnd/>
            <a:tailEnd/>
          </a:ln>
          <a:effectLst/>
        </p:spPr>
      </p:pic>
      <p:pic>
        <p:nvPicPr>
          <p:cNvPr id="6149" name="Picture 5"/>
          <p:cNvPicPr>
            <a:picLocks noChangeAspect="1" noChangeArrowheads="1"/>
          </p:cNvPicPr>
          <p:nvPr/>
        </p:nvPicPr>
        <p:blipFill>
          <a:blip r:embed="rId7"/>
          <a:srcRect/>
          <a:stretch>
            <a:fillRect/>
          </a:stretch>
        </p:blipFill>
        <p:spPr bwMode="auto">
          <a:xfrm>
            <a:off x="928662" y="357166"/>
            <a:ext cx="3248023" cy="185738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Содержимое 3"/>
          <p:cNvGrpSpPr>
            <a:grpSpLocks noGrp="1"/>
          </p:cNvGrpSpPr>
          <p:nvPr>
            <p:ph idx="1"/>
          </p:nvPr>
        </p:nvGrpSpPr>
        <p:grpSpPr>
          <a:xfrm>
            <a:off x="0" y="5732473"/>
            <a:ext cx="9144000" cy="1125527"/>
            <a:chOff x="0" y="5791038"/>
            <a:chExt cx="12192000" cy="1066962"/>
          </a:xfrm>
        </p:grpSpPr>
        <p:pic>
          <p:nvPicPr>
            <p:cNvPr id="5" name="Рисунок 4"/>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0" y="6362700"/>
              <a:ext cx="12192000" cy="495300"/>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9468" y="5791038"/>
              <a:ext cx="2572532" cy="571662"/>
            </a:xfrm>
            <a:prstGeom prst="rect">
              <a:avLst/>
            </a:prstGeom>
          </p:spPr>
        </p:pic>
      </p:grpSp>
      <p:pic>
        <p:nvPicPr>
          <p:cNvPr id="5123" name="Picture 3"/>
          <p:cNvPicPr>
            <a:picLocks noChangeAspect="1" noChangeArrowheads="1"/>
          </p:cNvPicPr>
          <p:nvPr/>
        </p:nvPicPr>
        <p:blipFill>
          <a:blip r:embed="rId4">
            <a:lum bright="-10000" contrast="10000"/>
          </a:blip>
          <a:srcRect/>
          <a:stretch>
            <a:fillRect/>
          </a:stretch>
        </p:blipFill>
        <p:spPr bwMode="auto">
          <a:xfrm>
            <a:off x="285720" y="357167"/>
            <a:ext cx="8501122" cy="5286412"/>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702</TotalTime>
  <Words>291</Words>
  <PresentationFormat>Экран (4:3)</PresentationFormat>
  <Paragraphs>25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Слайд 1</vt:lpstr>
      <vt:lpstr>Слайд 2</vt:lpstr>
      <vt:lpstr>Слайд 3</vt:lpstr>
      <vt:lpstr>Слайд 4</vt:lpstr>
      <vt:lpstr>Слайд 5</vt:lpstr>
      <vt:lpstr>Слайд 6</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ТНН</dc:creator>
  <cp:lastModifiedBy>Тарасов Иван</cp:lastModifiedBy>
  <cp:revision>25</cp:revision>
  <dcterms:created xsi:type="dcterms:W3CDTF">2019-09-25T05:22:02Z</dcterms:created>
  <dcterms:modified xsi:type="dcterms:W3CDTF">2020-04-15T13:59:03Z</dcterms:modified>
</cp:coreProperties>
</file>